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5" r:id="rId2"/>
    <p:sldId id="336" r:id="rId3"/>
    <p:sldId id="337" r:id="rId4"/>
    <p:sldId id="338" r:id="rId5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HGP創英角ｺﾞｼｯｸUB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HGP創英角ｺﾞｼｯｸUB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HGP創英角ｺﾞｼｯｸUB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HGP創英角ｺﾞｼｯｸUB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HGP創英角ｺﾞｼｯｸUB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600"/>
    <a:srgbClr val="993300"/>
    <a:srgbClr val="000000"/>
    <a:srgbClr val="CCFFFF"/>
    <a:srgbClr val="CCFFCC"/>
    <a:srgbClr val="FFA3A3"/>
    <a:srgbClr val="FFFF00"/>
    <a:srgbClr val="080808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9656" autoAdjust="0"/>
  </p:normalViewPr>
  <p:slideViewPr>
    <p:cSldViewPr snapToGrid="0">
      <p:cViewPr>
        <p:scale>
          <a:sx n="75" d="100"/>
          <a:sy n="75" d="100"/>
        </p:scale>
        <p:origin x="-1002" y="-144"/>
      </p:cViewPr>
      <p:guideLst>
        <p:guide orient="horz" pos="2160"/>
        <p:guide pos="283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4" rIns="91129" bIns="45564" numCol="1" anchor="t" anchorCtr="0" compatLnSpc="1">
            <a:prstTxWarp prst="textNoShape">
              <a:avLst/>
            </a:prstTxWarp>
          </a:bodyPr>
          <a:lstStyle>
            <a:lvl1pPr defTabSz="911147">
              <a:defRPr sz="120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5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4" rIns="91129" bIns="45564" numCol="1" anchor="t" anchorCtr="0" compatLnSpc="1">
            <a:prstTxWarp prst="textNoShape">
              <a:avLst/>
            </a:prstTxWarp>
          </a:bodyPr>
          <a:lstStyle>
            <a:lvl1pPr algn="r" defTabSz="911147">
              <a:defRPr sz="120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4" rIns="91129" bIns="45564" numCol="1" anchor="b" anchorCtr="0" compatLnSpc="1">
            <a:prstTxWarp prst="textNoShape">
              <a:avLst/>
            </a:prstTxWarp>
          </a:bodyPr>
          <a:lstStyle>
            <a:lvl1pPr defTabSz="911147">
              <a:defRPr sz="120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4" rIns="91129" bIns="45564" numCol="1" anchor="b" anchorCtr="0" compatLnSpc="1">
            <a:prstTxWarp prst="textNoShape">
              <a:avLst/>
            </a:prstTxWarp>
          </a:bodyPr>
          <a:lstStyle>
            <a:lvl1pPr algn="r" defTabSz="911147">
              <a:defRPr sz="1200">
                <a:ea typeface="ＭＳ Ｐゴシック" pitchFamily="50" charset="-128"/>
              </a:defRPr>
            </a:lvl1pPr>
          </a:lstStyle>
          <a:p>
            <a:fld id="{890D3CB3-8D8F-45E1-90EB-5C4E9F5DE37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375" cy="532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4" rIns="91129" bIns="45564" numCol="1" anchor="t" anchorCtr="0" compatLnSpc="1">
            <a:prstTxWarp prst="textNoShape">
              <a:avLst/>
            </a:prstTxWarp>
          </a:bodyPr>
          <a:lstStyle>
            <a:lvl1pPr defTabSz="911147">
              <a:defRPr sz="120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5" y="0"/>
            <a:ext cx="2950375" cy="532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4" rIns="91129" bIns="45564" numCol="1" anchor="t" anchorCtr="0" compatLnSpc="1">
            <a:prstTxWarp prst="textNoShape">
              <a:avLst/>
            </a:prstTxWarp>
          </a:bodyPr>
          <a:lstStyle>
            <a:lvl1pPr algn="r" defTabSz="911147">
              <a:defRPr sz="120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62000"/>
            <a:ext cx="497522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5" y="4720986"/>
            <a:ext cx="4991091" cy="4493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4" rIns="91129" bIns="45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72"/>
            <a:ext cx="2950375" cy="53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4" rIns="91129" bIns="45564" numCol="1" anchor="b" anchorCtr="0" compatLnSpc="1">
            <a:prstTxWarp prst="textNoShape">
              <a:avLst/>
            </a:prstTxWarp>
          </a:bodyPr>
          <a:lstStyle>
            <a:lvl1pPr defTabSz="911147">
              <a:defRPr sz="120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5" y="9441972"/>
            <a:ext cx="2950375" cy="53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4" rIns="91129" bIns="45564" numCol="1" anchor="b" anchorCtr="0" compatLnSpc="1">
            <a:prstTxWarp prst="textNoShape">
              <a:avLst/>
            </a:prstTxWarp>
          </a:bodyPr>
          <a:lstStyle>
            <a:lvl1pPr algn="r" defTabSz="911147">
              <a:defRPr sz="1200">
                <a:ea typeface="ＭＳ Ｐゴシック" pitchFamily="50" charset="-128"/>
              </a:defRPr>
            </a:lvl1pPr>
          </a:lstStyle>
          <a:p>
            <a:fld id="{6E8559FD-23E9-412A-941E-5E4CC75715B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526E4-FF70-495F-B8EF-E58FD37B89E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68216-D7F0-436C-817E-E23D8561B7C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18EFA-9D2E-4D6F-8DE1-6282E3E8FA8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EB9AD-A7E4-4B85-9D0D-62A712EFA4D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7F3AF-0751-4536-94FF-3A122DFBBF3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9906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619FC-2739-4216-92CF-865900561FC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D96A1-522D-4F8C-896B-9BD6B37D814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988C6-7D7E-4CE7-90FC-07A70ECDDD6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5654B-FD90-4F24-BF7F-C9C5FCDA97E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B2573-8FAB-4739-83F0-05208F4E11C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BDD5F-B786-4DDE-85FF-EF83A35BED7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t&amp;ar_jp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</a:blip>
          <a:srcRect r="80057"/>
          <a:stretch>
            <a:fillRect/>
          </a:stretch>
        </p:blipFill>
        <p:spPr bwMode="auto">
          <a:xfrm>
            <a:off x="2590800" y="914400"/>
            <a:ext cx="36766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0900" y="6527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AC232B12-26F2-402B-A4EE-B121A861CFB3}" type="slidenum">
              <a:rPr lang="en-US" altLang="ja-JP"/>
              <a:pPr/>
              <a:t>&lt;#&gt;</a:t>
            </a:fld>
            <a:endParaRPr lang="en-US" altLang="ja-JP"/>
          </a:p>
        </p:txBody>
      </p:sp>
      <p:pic>
        <p:nvPicPr>
          <p:cNvPr id="1031" name="Picture 7" descr="t&amp;ar_j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96188" y="404813"/>
            <a:ext cx="1322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6200" y="6477000"/>
            <a:ext cx="342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900">
                <a:latin typeface="Comic Sans MS" pitchFamily="66" charset="0"/>
                <a:ea typeface="ＭＳ Ｐゴシック" pitchFamily="50" charset="-128"/>
              </a:rPr>
              <a:t>Copyright©Taste &amp; Aroma Strategic Research Institute</a:t>
            </a:r>
          </a:p>
        </p:txBody>
      </p:sp>
      <p:sp>
        <p:nvSpPr>
          <p:cNvPr id="1035" name="Rectangle 11" descr="横線"/>
          <p:cNvSpPr>
            <a:spLocks noChangeArrowheads="1"/>
          </p:cNvSpPr>
          <p:nvPr userDrawn="1"/>
        </p:nvSpPr>
        <p:spPr bwMode="auto">
          <a:xfrm>
            <a:off x="381000" y="762000"/>
            <a:ext cx="8534400" cy="152400"/>
          </a:xfrm>
          <a:prstGeom prst="rect">
            <a:avLst/>
          </a:prstGeom>
          <a:pattFill prst="ltHorz">
            <a:fgClr>
              <a:srgbClr val="777777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4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4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oue@mikaku.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42" name="Group 2"/>
          <p:cNvGrpSpPr>
            <a:grpSpLocks/>
          </p:cNvGrpSpPr>
          <p:nvPr/>
        </p:nvGrpSpPr>
        <p:grpSpPr bwMode="auto">
          <a:xfrm rot="-2556465">
            <a:off x="228600" y="1828800"/>
            <a:ext cx="3124200" cy="1600200"/>
            <a:chOff x="3360" y="2832"/>
            <a:chExt cx="1968" cy="1008"/>
          </a:xfrm>
        </p:grpSpPr>
        <p:sp>
          <p:nvSpPr>
            <p:cNvPr id="163843" name="Oval 3"/>
            <p:cNvSpPr>
              <a:spLocks noChangeArrowheads="1"/>
            </p:cNvSpPr>
            <p:nvPr/>
          </p:nvSpPr>
          <p:spPr bwMode="auto">
            <a:xfrm>
              <a:off x="4197" y="2832"/>
              <a:ext cx="1131" cy="1008"/>
            </a:xfrm>
            <a:prstGeom prst="ellipse">
              <a:avLst/>
            </a:prstGeom>
            <a:solidFill>
              <a:srgbClr val="FCB8A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3844" name="Oval 4"/>
            <p:cNvSpPr>
              <a:spLocks noChangeArrowheads="1"/>
            </p:cNvSpPr>
            <p:nvPr/>
          </p:nvSpPr>
          <p:spPr bwMode="auto">
            <a:xfrm>
              <a:off x="3807" y="2832"/>
              <a:ext cx="1131" cy="1008"/>
            </a:xfrm>
            <a:prstGeom prst="ellipse">
              <a:avLst/>
            </a:prstGeom>
            <a:solidFill>
              <a:srgbClr val="FBD0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3845" name="Oval 5"/>
            <p:cNvSpPr>
              <a:spLocks noChangeArrowheads="1"/>
            </p:cNvSpPr>
            <p:nvPr/>
          </p:nvSpPr>
          <p:spPr bwMode="auto">
            <a:xfrm>
              <a:off x="3360" y="2832"/>
              <a:ext cx="1131" cy="1008"/>
            </a:xfrm>
            <a:prstGeom prst="ellipse">
              <a:avLst/>
            </a:prstGeom>
            <a:solidFill>
              <a:srgbClr val="FFE98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4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4213" y="2565400"/>
            <a:ext cx="7924800" cy="1143000"/>
          </a:xfrm>
        </p:spPr>
        <p:txBody>
          <a:bodyPr/>
          <a:lstStyle/>
          <a:p>
            <a:pPr algn="ctr"/>
            <a:r>
              <a:rPr lang="ja-JP" altLang="en-US" sz="3200" dirty="0" smtClean="0">
                <a:latin typeface="Tahoma" pitchFamily="34" charset="0"/>
              </a:rPr>
              <a:t>御社鶏卵味分析販促資料事例</a:t>
            </a:r>
            <a:r>
              <a:rPr lang="en-US" altLang="ja-JP" sz="3200" dirty="0" smtClean="0">
                <a:latin typeface="Tahoma" pitchFamily="34" charset="0"/>
              </a:rPr>
              <a:t/>
            </a:r>
            <a:br>
              <a:rPr lang="en-US" altLang="ja-JP" sz="3200" dirty="0" smtClean="0">
                <a:latin typeface="Tahoma" pitchFamily="34" charset="0"/>
              </a:rPr>
            </a:br>
            <a:r>
              <a:rPr lang="en-US" altLang="ja-JP" sz="3200" dirty="0" smtClean="0">
                <a:latin typeface="Tahoma" pitchFamily="34" charset="0"/>
              </a:rPr>
              <a:t>2012</a:t>
            </a:r>
            <a:r>
              <a:rPr lang="ja-JP" altLang="en-US" sz="3200" dirty="0" smtClean="0">
                <a:latin typeface="Tahoma" pitchFamily="34" charset="0"/>
              </a:rPr>
              <a:t>年</a:t>
            </a:r>
            <a:r>
              <a:rPr lang="en-US" altLang="ja-JP" sz="3200" dirty="0" smtClean="0">
                <a:latin typeface="Tahoma" pitchFamily="34" charset="0"/>
              </a:rPr>
              <a:t>12</a:t>
            </a:r>
            <a:r>
              <a:rPr lang="ja-JP" altLang="en-US" sz="3200" dirty="0" smtClean="0">
                <a:latin typeface="Tahoma" pitchFamily="34" charset="0"/>
              </a:rPr>
              <a:t>月</a:t>
            </a:r>
            <a:r>
              <a:rPr lang="en-US" altLang="ja-JP" sz="3200" dirty="0" smtClean="0">
                <a:latin typeface="Tahoma" pitchFamily="34" charset="0"/>
              </a:rPr>
              <a:t>14</a:t>
            </a:r>
            <a:r>
              <a:rPr lang="ja-JP" altLang="en-US" sz="3200" dirty="0" smtClean="0">
                <a:latin typeface="Tahoma" pitchFamily="34" charset="0"/>
              </a:rPr>
              <a:t>日</a:t>
            </a:r>
            <a:endParaRPr lang="ja-JP" altLang="en-US" sz="3200" dirty="0">
              <a:latin typeface="Tahoma" pitchFamily="34" charset="0"/>
            </a:endParaRPr>
          </a:p>
        </p:txBody>
      </p:sp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323850" y="260350"/>
            <a:ext cx="6624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有限</a:t>
            </a:r>
            <a:r>
              <a:rPr lang="ja-JP" altLang="en-US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会社鈴木養鶏場</a:t>
            </a:r>
            <a:r>
              <a:rPr lang="ja-JP" altLang="en-US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御中</a:t>
            </a:r>
            <a:endParaRPr lang="ja-JP" altLang="en-US" sz="2800" dirty="0">
              <a:solidFill>
                <a:srgbClr val="08080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867400" y="4292600"/>
            <a:ext cx="2881313" cy="2178050"/>
            <a:chOff x="3198" y="2840"/>
            <a:chExt cx="1678" cy="1372"/>
          </a:xfrm>
        </p:grpSpPr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198" y="2840"/>
              <a:ext cx="113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1000" dirty="0">
                  <a:solidFill>
                    <a:schemeClr val="tx2"/>
                  </a:solidFill>
                </a:rPr>
                <a:t>株式会社味香り戦略研究所</a:t>
              </a:r>
            </a:p>
            <a:p>
              <a:pPr>
                <a:spcBef>
                  <a:spcPct val="50000"/>
                </a:spcBef>
              </a:pPr>
              <a:r>
                <a:rPr lang="ja-JP" altLang="en-US" sz="1000" dirty="0">
                  <a:solidFill>
                    <a:schemeClr val="tx2"/>
                  </a:solidFill>
                </a:rPr>
                <a:t>マーケティングサービス部</a:t>
              </a:r>
            </a:p>
            <a:p>
              <a:pPr>
                <a:spcBef>
                  <a:spcPct val="50000"/>
                </a:spcBef>
              </a:pPr>
              <a:r>
                <a:rPr lang="ja-JP" altLang="en-US" sz="1000" dirty="0">
                  <a:solidFill>
                    <a:schemeClr val="tx2"/>
                  </a:solidFill>
                </a:rPr>
                <a:t>井上　貴元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198" y="3338"/>
              <a:ext cx="1678" cy="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1000" dirty="0">
                  <a:latin typeface="HGP創英角ｺﾞｼｯｸUB" pitchFamily="50" charset="-128"/>
                </a:rPr>
                <a:t>住所：</a:t>
              </a:r>
              <a:r>
                <a:rPr lang="ja-JP" altLang="en-US" sz="1000" dirty="0" smtClean="0">
                  <a:latin typeface="HGP創英角ｺﾞｼｯｸUB" pitchFamily="50" charset="-128"/>
                </a:rPr>
                <a:t>〒</a:t>
              </a:r>
              <a:r>
                <a:rPr lang="en-US" altLang="ja-JP" sz="1000" dirty="0" smtClean="0">
                  <a:latin typeface="HGP創英角ｺﾞｼｯｸUB" pitchFamily="50" charset="-128"/>
                </a:rPr>
                <a:t>104-0033</a:t>
              </a:r>
              <a:endParaRPr lang="ja-JP" altLang="en-US" sz="1000" dirty="0">
                <a:latin typeface="HGP創英角ｺﾞｼｯｸUB" pitchFamily="50" charset="-128"/>
              </a:endParaRPr>
            </a:p>
            <a:p>
              <a:pPr>
                <a:spcBef>
                  <a:spcPct val="50000"/>
                </a:spcBef>
              </a:pPr>
              <a:r>
                <a:rPr lang="ja-JP" altLang="en-US" sz="1000" dirty="0">
                  <a:latin typeface="HGP創英角ｺﾞｼｯｸUB" pitchFamily="50" charset="-128"/>
                </a:rPr>
                <a:t>　　　　</a:t>
              </a:r>
              <a:r>
                <a:rPr lang="ja-JP" altLang="en-US" sz="1000" dirty="0" smtClean="0">
                  <a:latin typeface="HGP創英角ｺﾞｼｯｸUB" pitchFamily="50" charset="-128"/>
                </a:rPr>
                <a:t>東京都中央区新川</a:t>
              </a:r>
              <a:r>
                <a:rPr lang="en-US" altLang="ja-JP" sz="1000" dirty="0" smtClean="0">
                  <a:latin typeface="HGP創英角ｺﾞｼｯｸUB" pitchFamily="50" charset="-128"/>
                </a:rPr>
                <a:t>1-17-24</a:t>
              </a:r>
              <a:r>
                <a:rPr lang="ja-JP" altLang="en-US" sz="1000" dirty="0">
                  <a:latin typeface="HGP創英角ｺﾞｼｯｸUB" pitchFamily="50" charset="-128"/>
                </a:rPr>
                <a:t>　</a:t>
              </a:r>
            </a:p>
            <a:p>
              <a:pPr>
                <a:spcBef>
                  <a:spcPct val="50000"/>
                </a:spcBef>
              </a:pPr>
              <a:r>
                <a:rPr lang="ja-JP" altLang="en-US" sz="1000" dirty="0">
                  <a:latin typeface="HGP創英角ｺﾞｼｯｸUB" pitchFamily="50" charset="-128"/>
                </a:rPr>
                <a:t>　　　　</a:t>
              </a:r>
              <a:r>
                <a:rPr lang="ja-JP" altLang="en-US" sz="1000" dirty="0" smtClean="0">
                  <a:latin typeface="HGP創英角ｺﾞｼｯｸUB" pitchFamily="50" charset="-128"/>
                </a:rPr>
                <a:t>新川中央ビル</a:t>
              </a:r>
              <a:r>
                <a:rPr lang="en-US" altLang="ja-JP" sz="1000" dirty="0" smtClean="0">
                  <a:latin typeface="HGP創英角ｺﾞｼｯｸUB" pitchFamily="50" charset="-128"/>
                </a:rPr>
                <a:t>8</a:t>
              </a:r>
              <a:r>
                <a:rPr lang="ja-JP" altLang="en-US" sz="1000" dirty="0" smtClean="0">
                  <a:latin typeface="HGP創英角ｺﾞｼｯｸUB" pitchFamily="50" charset="-128"/>
                </a:rPr>
                <a:t>Ｆ</a:t>
              </a:r>
              <a:endParaRPr lang="ja-JP" altLang="en-US" sz="1000" dirty="0">
                <a:latin typeface="HGP創英角ｺﾞｼｯｸUB" pitchFamily="50" charset="-128"/>
              </a:endParaRPr>
            </a:p>
            <a:p>
              <a:pPr>
                <a:spcBef>
                  <a:spcPct val="50000"/>
                </a:spcBef>
              </a:pPr>
              <a:r>
                <a:rPr lang="en-US" altLang="ja-JP" sz="1000" dirty="0">
                  <a:latin typeface="HGP創英角ｺﾞｼｯｸUB" pitchFamily="50" charset="-128"/>
                </a:rPr>
                <a:t>TEL</a:t>
              </a:r>
              <a:r>
                <a:rPr lang="ja-JP" altLang="en-US" sz="1000" dirty="0">
                  <a:latin typeface="HGP創英角ｺﾞｼｯｸUB" pitchFamily="50" charset="-128"/>
                </a:rPr>
                <a:t>　</a:t>
              </a:r>
              <a:r>
                <a:rPr lang="en-US" altLang="ja-JP" sz="1000" dirty="0" smtClean="0">
                  <a:latin typeface="HGP創英角ｺﾞｼｯｸUB" pitchFamily="50" charset="-128"/>
                </a:rPr>
                <a:t>:03-5542-3850</a:t>
              </a:r>
              <a:endParaRPr lang="ja-JP" altLang="en-US" sz="1000" dirty="0">
                <a:latin typeface="HGP創英角ｺﾞｼｯｸUB" pitchFamily="50" charset="-128"/>
              </a:endParaRPr>
            </a:p>
            <a:p>
              <a:pPr>
                <a:spcBef>
                  <a:spcPct val="50000"/>
                </a:spcBef>
              </a:pPr>
              <a:r>
                <a:rPr lang="en-US" altLang="ja-JP" sz="1000" dirty="0">
                  <a:latin typeface="HGP創英角ｺﾞｼｯｸUB" pitchFamily="50" charset="-128"/>
                </a:rPr>
                <a:t>FAX </a:t>
              </a:r>
              <a:r>
                <a:rPr lang="en-US" altLang="ja-JP" sz="1000" dirty="0" smtClean="0">
                  <a:latin typeface="HGP創英角ｺﾞｼｯｸUB" pitchFamily="50" charset="-128"/>
                </a:rPr>
                <a:t>:03-5542-3853</a:t>
              </a:r>
              <a:endParaRPr lang="ja-JP" altLang="en-US" sz="1000" dirty="0">
                <a:latin typeface="HGP創英角ｺﾞｼｯｸUB" pitchFamily="50" charset="-128"/>
              </a:endParaRPr>
            </a:p>
            <a:p>
              <a:pPr>
                <a:spcBef>
                  <a:spcPct val="50000"/>
                </a:spcBef>
              </a:pPr>
              <a:r>
                <a:rPr lang="en-US" altLang="ja-JP" sz="1000" dirty="0">
                  <a:latin typeface="HGP創英角ｺﾞｼｯｸUB" pitchFamily="50" charset="-128"/>
                </a:rPr>
                <a:t>E-Mail</a:t>
              </a:r>
              <a:r>
                <a:rPr lang="ja-JP" altLang="en-US" sz="1000" dirty="0">
                  <a:latin typeface="HGP創英角ｺﾞｼｯｸUB" pitchFamily="50" charset="-128"/>
                </a:rPr>
                <a:t>　　：　</a:t>
              </a:r>
              <a:r>
                <a:rPr lang="en-US" altLang="ja-JP" sz="1000" dirty="0">
                  <a:latin typeface="HGP創英角ｺﾞｼｯｸUB" pitchFamily="50" charset="-128"/>
                  <a:hlinkClick r:id="rId2"/>
                </a:rPr>
                <a:t>inoue@mikaku.jp</a:t>
              </a:r>
              <a:r>
                <a:rPr lang="en-US" altLang="ja-JP" sz="1000" dirty="0">
                  <a:latin typeface="HGP創英角ｺﾞｼｯｸUB" pitchFamily="50" charset="-128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2650" y="976313"/>
            <a:ext cx="6635290" cy="432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ABE4-4769-42A6-83B2-5BEC1460F250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①味マップ</a:t>
            </a:r>
            <a:endParaRPr lang="ja-JP" altLang="ja-JP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19100" y="934178"/>
            <a:ext cx="457310" cy="4353509"/>
          </a:xfrm>
          <a:prstGeom prst="upArrow">
            <a:avLst>
              <a:gd name="adj1" fmla="val 50000"/>
              <a:gd name="adj2" fmla="val 244085"/>
            </a:avLst>
          </a:prstGeom>
          <a:gradFill rotWithShape="1">
            <a:gsLst>
              <a:gs pos="0">
                <a:srgbClr val="FF33C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defRPr/>
            </a:pPr>
            <a:r>
              <a:rPr lang="ja-JP" alt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HGP創英角ｺﾞｼｯｸUB" pitchFamily="50" charset="-128"/>
              </a:rPr>
              <a:t>甘味</a:t>
            </a:r>
            <a:endParaRPr lang="ja-JP" altLang="en-US" sz="16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ea typeface="HGP創英角ｺﾞｼｯｸUB" pitchFamily="50" charset="-128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885066" y="5280873"/>
            <a:ext cx="6689414" cy="370627"/>
          </a:xfrm>
          <a:prstGeom prst="rightArrow">
            <a:avLst>
              <a:gd name="adj1" fmla="val 63537"/>
              <a:gd name="adj2" fmla="val 374492"/>
            </a:avLst>
          </a:prstGeom>
          <a:gradFill rotWithShape="1">
            <a:gsLst>
              <a:gs pos="0">
                <a:schemeClr val="bg1"/>
              </a:gs>
              <a:gs pos="100000">
                <a:srgbClr val="FF6600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ja-JP" alt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旨味</a:t>
            </a:r>
            <a:endParaRPr lang="ja-JP" altLang="en-US" sz="16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ea typeface="HGP創英角ｺﾞｼｯｸUB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 rot="18247690">
            <a:off x="2007483" y="2948227"/>
            <a:ext cx="2504571" cy="887389"/>
            <a:chOff x="2970138" y="4379050"/>
            <a:chExt cx="2084835" cy="676774"/>
          </a:xfrm>
        </p:grpSpPr>
        <p:sp>
          <p:nvSpPr>
            <p:cNvPr id="9" name="左矢印 8"/>
            <p:cNvSpPr/>
            <p:nvPr/>
          </p:nvSpPr>
          <p:spPr bwMode="auto">
            <a:xfrm rot="12182217">
              <a:off x="2970138" y="4379050"/>
              <a:ext cx="2084835" cy="676774"/>
            </a:xfrm>
            <a:prstGeom prst="leftArrow">
              <a:avLst>
                <a:gd name="adj1" fmla="val 50000"/>
                <a:gd name="adj2" fmla="val 79575"/>
              </a:avLst>
            </a:prstGeom>
            <a:gradFill>
              <a:gsLst>
                <a:gs pos="0">
                  <a:srgbClr val="FFCC66">
                    <a:lumMod val="20000"/>
                    <a:lumOff val="80000"/>
                  </a:srgbClr>
                </a:gs>
                <a:gs pos="50000">
                  <a:srgbClr val="FF6600"/>
                </a:gs>
              </a:gsLst>
              <a:lin ang="10800000" scaled="0"/>
            </a:gradFill>
            <a:ln w="38100" cap="flat" cmpd="sng" algn="ctr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 rot="1357855">
              <a:off x="3233623" y="4438453"/>
              <a:ext cx="1295400" cy="399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kern="0" noProof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itchFamily="50" charset="-128"/>
                </a:rPr>
                <a:t>まろやか</a:t>
              </a:r>
              <a:endPara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11" name="円/楕円 10"/>
          <p:cNvSpPr/>
          <p:nvPr/>
        </p:nvSpPr>
        <p:spPr bwMode="auto">
          <a:xfrm rot="16200000">
            <a:off x="5667877" y="1337176"/>
            <a:ext cx="485789" cy="548257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HGP創英角ｺﾞｼｯｸUB" pitchFamily="50" charset="-128"/>
            </a:endParaRPr>
          </a:p>
        </p:txBody>
      </p:sp>
      <p:sp>
        <p:nvSpPr>
          <p:cNvPr id="12" name="角丸四角形吹き出し 11"/>
          <p:cNvSpPr/>
          <p:nvPr/>
        </p:nvSpPr>
        <p:spPr bwMode="auto">
          <a:xfrm>
            <a:off x="2336800" y="1282701"/>
            <a:ext cx="2348472" cy="1104900"/>
          </a:xfrm>
          <a:prstGeom prst="wedgeRoundRectCallout">
            <a:avLst>
              <a:gd name="adj1" fmla="val 69169"/>
              <a:gd name="adj2" fmla="val -10135"/>
              <a:gd name="adj3" fmla="val 16667"/>
            </a:avLst>
          </a:prstGeom>
          <a:solidFill>
            <a:srgbClr val="CCFFFF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ea typeface="HGP創英角ｺﾞｼｯｸUB" pitchFamily="50" charset="-128"/>
              </a:rPr>
              <a:t>一般的な白卵と比較して、御社鶏卵は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Times New Roman" pitchFamily="18" charset="0"/>
              <a:ea typeface="HGP創英角ｺﾞｼｯｸUB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HGP創英角ｺﾞｼｯｸUB" pitchFamily="50" charset="-128"/>
              </a:rPr>
              <a:t>旨味や甘味が強く、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HGP創英角ｺﾞｼｯｸUB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</a:rPr>
              <a:t>まろやかな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HGP創英角ｺﾞｼｯｸUB" pitchFamily="50" charset="-128"/>
              </a:rPr>
              <a:t>味わい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ea typeface="HGP創英角ｺﾞｼｯｸUB" pitchFamily="50" charset="-128"/>
              </a:rPr>
              <a:t>です！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Times New Roman" pitchFamily="18" charset="0"/>
              <a:ea typeface="HGP創英角ｺﾞｼｯｸUB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657600" y="4366448"/>
            <a:ext cx="36195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kumimoji="1" lang="ja-JP" altLang="en-US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味香り戦略研究所調べ　　</a:t>
            </a:r>
            <a:endParaRPr kumimoji="1" lang="en-US" altLang="ja-JP" sz="900" dirty="0" smtClean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インテリジェントセンサーテクノロジー社製味認識装置</a:t>
            </a:r>
            <a:r>
              <a:rPr kumimoji="1" lang="en-US" altLang="ja-JP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SA402B</a:t>
            </a:r>
            <a:r>
              <a:rPr kumimoji="1" lang="ja-JP" altLang="en-US" sz="900" dirty="0" err="1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にて</a:t>
            </a:r>
            <a:r>
              <a:rPr kumimoji="1" lang="ja-JP" altLang="en-US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測定し、</a:t>
            </a:r>
            <a:endParaRPr kumimoji="1" lang="en-US" altLang="ja-JP" sz="900" dirty="0" smtClean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味香り戦略研究所が保有する「味データベース」より算出。</a:t>
            </a:r>
            <a:endParaRPr kumimoji="1" lang="ja-JP" altLang="en-US" sz="9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241300" y="5689599"/>
            <a:ext cx="8610601" cy="809625"/>
            <a:chOff x="292100" y="5676899"/>
            <a:chExt cx="8610601" cy="809625"/>
          </a:xfrm>
        </p:grpSpPr>
        <p:sp>
          <p:nvSpPr>
            <p:cNvPr id="15" name="正方形/長方形 14"/>
            <p:cNvSpPr/>
            <p:nvPr/>
          </p:nvSpPr>
          <p:spPr bwMode="auto">
            <a:xfrm>
              <a:off x="292100" y="5676899"/>
              <a:ext cx="8610601" cy="80962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味覚センサー（味認識装置</a:t>
              </a:r>
              <a:r>
                <a:rPr kumimoji="1" lang="en-US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SA402B</a:t>
              </a:r>
              <a:r>
                <a:rPr kumimoji="1" lang="ja-JP" alt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）とは</a:t>
              </a:r>
              <a:endParaRPr kumimoji="1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九州大学が開発、㈱インテリジェントセンサーテクノロジーが製品化した世界初の味覚を測定する味覚センサー。「おいしさ」の重要な</a:t>
              </a:r>
              <a:endParaRPr lang="en-US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構成要素となる基本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</a:t>
              </a:r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味覚（旨味、苦味、塩味、酸味、甘味）に渋味を加えた基本味を数値化し、客観的に表現することが可能である。</a:t>
              </a:r>
            </a:p>
            <a:p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味数値は「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」目盛りの差が単一物質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20</a:t>
              </a:r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％濃度相当に値し、およそ人が味の違いを感じる目安となる。　　　</a:t>
              </a:r>
              <a:endPara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16" name="Picture 4" descr="C:\Users\inoue\Desktop\inoue\データ\写真\味覚センサー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35900" y="5753607"/>
              <a:ext cx="896937" cy="697992"/>
            </a:xfrm>
            <a:prstGeom prst="rect">
              <a:avLst/>
            </a:prstGeom>
            <a:noFill/>
          </p:spPr>
        </p:pic>
      </p:grpSp>
      <p:sp>
        <p:nvSpPr>
          <p:cNvPr id="20" name="円/楕円 19"/>
          <p:cNvSpPr/>
          <p:nvPr/>
        </p:nvSpPr>
        <p:spPr bwMode="auto">
          <a:xfrm rot="16200000">
            <a:off x="5667877" y="2238876"/>
            <a:ext cx="485789" cy="548257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 t="3349" b="13751"/>
          <a:stretch>
            <a:fillRect/>
          </a:stretch>
        </p:blipFill>
        <p:spPr bwMode="auto">
          <a:xfrm>
            <a:off x="927100" y="939800"/>
            <a:ext cx="6362700" cy="442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93591-DB6C-4997-9732-A9395E7A3EA1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②レーダーチャート</a:t>
            </a:r>
            <a:endParaRPr lang="ja-JP" altLang="ja-JP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5100" y="5410200"/>
            <a:ext cx="7670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kumimoji="1" lang="ja-JP" altLang="en-US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味香り戦略研究所調べ　　 インテリジェントセンサーテクノロジー社製味認識装置</a:t>
            </a:r>
            <a:r>
              <a:rPr kumimoji="1" lang="en-US" altLang="ja-JP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SA402B</a:t>
            </a:r>
            <a:r>
              <a:rPr kumimoji="1" lang="ja-JP" altLang="en-US" sz="900" dirty="0" err="1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にて</a:t>
            </a:r>
            <a:r>
              <a:rPr kumimoji="1" lang="ja-JP" altLang="en-US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測定し、味香り戦略研究所が保有する「味データベース」より算出。</a:t>
            </a:r>
            <a:endParaRPr kumimoji="1" lang="ja-JP" altLang="en-US" sz="9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1300" y="5689599"/>
            <a:ext cx="8610601" cy="809625"/>
            <a:chOff x="292100" y="5676899"/>
            <a:chExt cx="8610601" cy="809625"/>
          </a:xfrm>
        </p:grpSpPr>
        <p:sp>
          <p:nvSpPr>
            <p:cNvPr id="10" name="正方形/長方形 9"/>
            <p:cNvSpPr/>
            <p:nvPr/>
          </p:nvSpPr>
          <p:spPr bwMode="auto">
            <a:xfrm>
              <a:off x="292100" y="5676899"/>
              <a:ext cx="8610601" cy="80962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味覚センサー（味認識装置</a:t>
              </a:r>
              <a:r>
                <a:rPr kumimoji="1" lang="en-US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SA402B</a:t>
              </a:r>
              <a:r>
                <a:rPr kumimoji="1" lang="ja-JP" alt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）とは</a:t>
              </a:r>
              <a:endParaRPr kumimoji="1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九州大学が開発、㈱インテリジェントセンサーテクノロジーが製品化した世界初の味覚を測定する味覚センサー。「おいしさ」の重要な</a:t>
              </a:r>
              <a:endParaRPr lang="en-US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構成要素となる基本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</a:t>
              </a:r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味覚（旨味、苦味、塩味、酸味、甘味）に渋味を加えた基本味を数値化し、客観的に表現することが可能である。</a:t>
              </a:r>
            </a:p>
            <a:p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味数値は「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」目盛りの差が単一物質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20</a:t>
              </a:r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％濃度相当に値し、およそ人が味の違いを感じる目安となる。　　　</a:t>
              </a:r>
              <a:endPara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11" name="Picture 4" descr="C:\Users\inoue\Desktop\inoue\データ\写真\味覚センサー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35900" y="5753607"/>
              <a:ext cx="896937" cy="697992"/>
            </a:xfrm>
            <a:prstGeom prst="rect">
              <a:avLst/>
            </a:prstGeom>
            <a:noFill/>
          </p:spPr>
        </p:pic>
      </p:grpSp>
      <p:sp>
        <p:nvSpPr>
          <p:cNvPr id="7" name="角丸四角形吹き出し 6"/>
          <p:cNvSpPr/>
          <p:nvPr/>
        </p:nvSpPr>
        <p:spPr bwMode="auto">
          <a:xfrm>
            <a:off x="6464300" y="1473200"/>
            <a:ext cx="2286000" cy="1435100"/>
          </a:xfrm>
          <a:prstGeom prst="wedgeRoundRectCallout">
            <a:avLst>
              <a:gd name="adj1" fmla="val -63040"/>
              <a:gd name="adj2" fmla="val -10116"/>
              <a:gd name="adj3" fmla="val 16667"/>
            </a:avLst>
          </a:prstGeom>
          <a:solidFill>
            <a:srgbClr val="CCFFFF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ea typeface="HGP創英角ｺﾞｼｯｸUB" pitchFamily="50" charset="-128"/>
              </a:rPr>
              <a:t>一般的な白卵（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ea typeface="HGP創英角ｺﾞｼｯｸUB" pitchFamily="50" charset="-128"/>
              </a:rPr>
              <a:t>0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ea typeface="HGP創英角ｺﾞｼｯｸUB" pitchFamily="50" charset="-128"/>
              </a:rPr>
              <a:t>とした場合）と比較して、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Times New Roman" pitchFamily="18" charset="0"/>
              <a:ea typeface="HGP創英角ｺﾞｼｯｸUB" pitchFamily="50" charset="-128"/>
            </a:endParaRPr>
          </a:p>
          <a:p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ea typeface="HGP創英角ｺﾞｼｯｸUB" pitchFamily="50" charset="-128"/>
              </a:rPr>
              <a:t>御社鶏卵は</a:t>
            </a:r>
            <a:r>
              <a:rPr lang="ja-JP" altLang="en-US" sz="1600" dirty="0" smtClean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</a:rPr>
              <a:t>後引くコク、旨味、甘味が強く、濃厚な味わい</a:t>
            </a:r>
            <a:r>
              <a:rPr lang="ja-JP" altLang="en-US" sz="16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ea typeface="HGP創英角ｺﾞｼｯｸUB" pitchFamily="50" charset="-128"/>
              </a:rPr>
              <a:t>です！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Times New Roman" pitchFamily="18" charset="0"/>
              <a:ea typeface="HGP創英角ｺﾞｼｯｸUB" pitchFamily="50" charset="-128"/>
            </a:endParaRPr>
          </a:p>
        </p:txBody>
      </p:sp>
      <p:sp>
        <p:nvSpPr>
          <p:cNvPr id="12" name="上矢印 27"/>
          <p:cNvSpPr>
            <a:spLocks noChangeArrowheads="1"/>
          </p:cNvSpPr>
          <p:nvPr/>
        </p:nvSpPr>
        <p:spPr bwMode="auto">
          <a:xfrm>
            <a:off x="4559559" y="1188596"/>
            <a:ext cx="436810" cy="552882"/>
          </a:xfrm>
          <a:prstGeom prst="upArrow">
            <a:avLst>
              <a:gd name="adj1" fmla="val 50000"/>
              <a:gd name="adj2" fmla="val 78573"/>
            </a:avLst>
          </a:prstGeom>
          <a:gradFill rotWithShape="0">
            <a:gsLst>
              <a:gs pos="0">
                <a:srgbClr val="FF6600"/>
              </a:gs>
              <a:gs pos="50000">
                <a:srgbClr val="F3AE69"/>
              </a:gs>
              <a:gs pos="100000">
                <a:srgbClr val="F3AE69"/>
              </a:gs>
            </a:gsLst>
            <a:lin ang="5400000"/>
          </a:gra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962025"/>
            <a:endParaRPr lang="ja-JP" altLang="en-US" dirty="0"/>
          </a:p>
        </p:txBody>
      </p:sp>
      <p:sp>
        <p:nvSpPr>
          <p:cNvPr id="14" name="上矢印 27"/>
          <p:cNvSpPr>
            <a:spLocks noChangeArrowheads="1"/>
          </p:cNvSpPr>
          <p:nvPr/>
        </p:nvSpPr>
        <p:spPr bwMode="auto">
          <a:xfrm rot="8548804">
            <a:off x="5385058" y="3753997"/>
            <a:ext cx="436810" cy="552882"/>
          </a:xfrm>
          <a:prstGeom prst="upArrow">
            <a:avLst>
              <a:gd name="adj1" fmla="val 50000"/>
              <a:gd name="adj2" fmla="val 78573"/>
            </a:avLst>
          </a:prstGeom>
          <a:gradFill rotWithShape="0">
            <a:gsLst>
              <a:gs pos="0">
                <a:srgbClr val="FF6600"/>
              </a:gs>
              <a:gs pos="50000">
                <a:srgbClr val="F3AE69"/>
              </a:gs>
              <a:gs pos="100000">
                <a:srgbClr val="F3AE69"/>
              </a:gs>
            </a:gsLst>
            <a:lin ang="5400000"/>
          </a:gra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962025"/>
            <a:endParaRPr lang="ja-JP" altLang="en-US" dirty="0"/>
          </a:p>
        </p:txBody>
      </p:sp>
      <p:sp>
        <p:nvSpPr>
          <p:cNvPr id="16" name="上矢印 27"/>
          <p:cNvSpPr>
            <a:spLocks noChangeArrowheads="1"/>
          </p:cNvSpPr>
          <p:nvPr/>
        </p:nvSpPr>
        <p:spPr bwMode="auto">
          <a:xfrm rot="13198172">
            <a:off x="2794259" y="3766697"/>
            <a:ext cx="436810" cy="552882"/>
          </a:xfrm>
          <a:prstGeom prst="upArrow">
            <a:avLst>
              <a:gd name="adj1" fmla="val 50000"/>
              <a:gd name="adj2" fmla="val 78573"/>
            </a:avLst>
          </a:prstGeom>
          <a:gradFill rotWithShape="0">
            <a:gsLst>
              <a:gs pos="0">
                <a:srgbClr val="FF6600"/>
              </a:gs>
              <a:gs pos="50000">
                <a:srgbClr val="F3AE69"/>
              </a:gs>
              <a:gs pos="100000">
                <a:srgbClr val="F3AE69"/>
              </a:gs>
            </a:gsLst>
            <a:lin ang="5400000"/>
          </a:gra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962025"/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912114"/>
            <a:ext cx="3957639" cy="4507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93591-DB6C-4997-9732-A9395E7A3EA1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③棒グラフ</a:t>
            </a:r>
            <a:endParaRPr lang="ja-JP" altLang="ja-JP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7800" y="5422900"/>
            <a:ext cx="7670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kumimoji="1" lang="ja-JP" altLang="en-US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味香り戦略研究所調べ　　 インテリジェントセンサーテクノロジー社製味認識装置</a:t>
            </a:r>
            <a:r>
              <a:rPr kumimoji="1" lang="en-US" altLang="ja-JP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SA402B</a:t>
            </a:r>
            <a:r>
              <a:rPr kumimoji="1" lang="ja-JP" altLang="en-US" sz="900" dirty="0" err="1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にて</a:t>
            </a:r>
            <a:r>
              <a:rPr kumimoji="1" lang="ja-JP" altLang="en-US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測定し、味香り戦略研究所が保有する「味データベース」より算出。</a:t>
            </a:r>
            <a:endParaRPr kumimoji="1" lang="ja-JP" altLang="en-US" sz="9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2" name="グループ化 8"/>
          <p:cNvGrpSpPr/>
          <p:nvPr/>
        </p:nvGrpSpPr>
        <p:grpSpPr>
          <a:xfrm>
            <a:off x="241300" y="5689599"/>
            <a:ext cx="8610601" cy="809625"/>
            <a:chOff x="292100" y="5676899"/>
            <a:chExt cx="8610601" cy="809625"/>
          </a:xfrm>
        </p:grpSpPr>
        <p:sp>
          <p:nvSpPr>
            <p:cNvPr id="10" name="正方形/長方形 9"/>
            <p:cNvSpPr/>
            <p:nvPr/>
          </p:nvSpPr>
          <p:spPr bwMode="auto">
            <a:xfrm>
              <a:off x="292100" y="5676899"/>
              <a:ext cx="8610601" cy="80962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味覚センサー（味認識装置</a:t>
              </a:r>
              <a:r>
                <a:rPr kumimoji="1" lang="en-US" altLang="ja-JP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SA402B</a:t>
              </a:r>
              <a:r>
                <a:rPr kumimoji="1" lang="ja-JP" alt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）とは</a:t>
              </a:r>
              <a:endParaRPr kumimoji="1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九州大学が開発、㈱インテリジェントセンサーテクノロジーが製品化した世界初の味覚を測定する味覚センサー。「おいしさ」の重要な</a:t>
              </a:r>
              <a:endParaRPr lang="en-US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構成要素となる基本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</a:t>
              </a:r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味覚（旨味、苦味、塩味、酸味、甘味）に渋味を加えた基本味を数値化し、客観的に表現することが可能である。</a:t>
              </a:r>
            </a:p>
            <a:p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味数値は「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」目盛りの差が単一物質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20</a:t>
              </a:r>
              <a:r>
                <a:rPr lang="ja-JP" altLang="en-US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％濃度相当に値し、およそ人が味の違いを感じる目安となる。　　　</a:t>
              </a:r>
              <a:endPara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11" name="Picture 4" descr="C:\Users\inoue\Desktop\inoue\データ\写真\味覚センサー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35900" y="5753607"/>
              <a:ext cx="896937" cy="697992"/>
            </a:xfrm>
            <a:prstGeom prst="rect">
              <a:avLst/>
            </a:prstGeom>
            <a:noFill/>
          </p:spPr>
        </p:pic>
      </p:grpSp>
      <p:sp>
        <p:nvSpPr>
          <p:cNvPr id="7" name="角丸四角形吹き出し 6"/>
          <p:cNvSpPr/>
          <p:nvPr/>
        </p:nvSpPr>
        <p:spPr bwMode="auto">
          <a:xfrm>
            <a:off x="6756400" y="1422400"/>
            <a:ext cx="2108200" cy="1739900"/>
          </a:xfrm>
          <a:prstGeom prst="wedgeRoundRectCallout">
            <a:avLst>
              <a:gd name="adj1" fmla="val -76257"/>
              <a:gd name="adj2" fmla="val -2681"/>
              <a:gd name="adj3" fmla="val 16667"/>
            </a:avLst>
          </a:prstGeom>
          <a:solidFill>
            <a:srgbClr val="CCFFFF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ea typeface="HGP創英角ｺﾞｼｯｸUB" pitchFamily="50" charset="-128"/>
              </a:rPr>
              <a:t>一般的な白卵と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Times New Roman" pitchFamily="18" charset="0"/>
              <a:ea typeface="HGP創英角ｺﾞｼｯｸUB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ea typeface="HGP創英角ｺﾞｼｯｸUB" pitchFamily="50" charset="-128"/>
              </a:rPr>
              <a:t>比較して、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Times New Roman" pitchFamily="18" charset="0"/>
              <a:ea typeface="HGP創英角ｺﾞｼｯｸUB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ea typeface="HGP創英角ｺﾞｼｯｸUB" pitchFamily="50" charset="-128"/>
              </a:rPr>
              <a:t>御社鶏卵は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Times New Roman" pitchFamily="18" charset="0"/>
              <a:ea typeface="HGP創英角ｺﾞｼｯｸUB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</a:rPr>
              <a:t>旨味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HGP創英角ｺﾞｼｯｸUB" pitchFamily="50" charset="-128"/>
              </a:rPr>
              <a:t>が強く、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HGP創英角ｺﾞｼｯｸUB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HGP創英角ｺﾞｼｯｸUB" pitchFamily="50" charset="-128"/>
              </a:rPr>
              <a:t>濃厚な味わい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ea typeface="HGP創英角ｺﾞｼｯｸUB" pitchFamily="50" charset="-128"/>
              </a:rPr>
              <a:t>です！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Times New Roman" pitchFamily="18" charset="0"/>
              <a:ea typeface="HGP創英角ｺﾞｼｯｸUB" pitchFamily="50" charset="-128"/>
            </a:endParaRPr>
          </a:p>
        </p:txBody>
      </p:sp>
      <p:sp>
        <p:nvSpPr>
          <p:cNvPr id="12" name="上矢印 27"/>
          <p:cNvSpPr>
            <a:spLocks noChangeArrowheads="1"/>
          </p:cNvSpPr>
          <p:nvPr/>
        </p:nvSpPr>
        <p:spPr bwMode="auto">
          <a:xfrm>
            <a:off x="3022600" y="1993900"/>
            <a:ext cx="1079500" cy="1143000"/>
          </a:xfrm>
          <a:prstGeom prst="upArrow">
            <a:avLst>
              <a:gd name="adj1" fmla="val 50000"/>
              <a:gd name="adj2" fmla="val 47214"/>
            </a:avLst>
          </a:prstGeom>
          <a:gradFill rotWithShape="0">
            <a:gsLst>
              <a:gs pos="0">
                <a:srgbClr val="FF6600"/>
              </a:gs>
              <a:gs pos="50000">
                <a:srgbClr val="F3AE69"/>
              </a:gs>
              <a:gs pos="100000">
                <a:srgbClr val="F3AE69"/>
              </a:gs>
            </a:gsLst>
            <a:lin ang="5400000"/>
          </a:gra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defTabSz="962025"/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4D4D4D"/>
      </a:dk1>
      <a:lt1>
        <a:srgbClr val="FFFFFF"/>
      </a:lt1>
      <a:dk2>
        <a:srgbClr val="800000"/>
      </a:dk2>
      <a:lt2>
        <a:srgbClr val="C0C0C0"/>
      </a:lt2>
      <a:accent1>
        <a:srgbClr val="FFCC66"/>
      </a:accent1>
      <a:accent2>
        <a:srgbClr val="3333CC"/>
      </a:accent2>
      <a:accent3>
        <a:srgbClr val="FFFFFF"/>
      </a:accent3>
      <a:accent4>
        <a:srgbClr val="404040"/>
      </a:accent4>
      <a:accent5>
        <a:srgbClr val="FFE2B8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>
            <a:alpha val="50000"/>
          </a:srgbClr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>
            <a:alpha val="50000"/>
          </a:srgbClr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7996</TotalTime>
  <Words>432</Words>
  <Application>Microsoft Office PowerPoint</Application>
  <PresentationFormat>画面に合わせる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標準デザイン</vt:lpstr>
      <vt:lpstr>御社鶏卵味分析販促資料事例 2012年12月14日</vt:lpstr>
      <vt:lpstr>①味マップ</vt:lpstr>
      <vt:lpstr>②レーダーチャート</vt:lpstr>
      <vt:lpstr>③棒グラフ</vt:lpstr>
    </vt:vector>
  </TitlesOfParts>
  <Company>skworks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井上貴元</dc:creator>
  <cp:lastModifiedBy>inoue</cp:lastModifiedBy>
  <cp:revision>1339</cp:revision>
  <dcterms:created xsi:type="dcterms:W3CDTF">2004-09-12T06:41:39Z</dcterms:created>
  <dcterms:modified xsi:type="dcterms:W3CDTF">2012-12-14T00:12:43Z</dcterms:modified>
</cp:coreProperties>
</file>